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2471498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Titeltekst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Brødtekst, niveau fem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Titeltekst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Brødtekst, niveau et</a:t>
            </a:r>
          </a:p>
          <a:p>
            <a:pPr lvl="1">
              <a:defRPr sz="1800"/>
            </a:pPr>
            <a:r>
              <a:rPr sz="3200"/>
              <a:t>Brødtekst, niveau to</a:t>
            </a:r>
          </a:p>
          <a:p>
            <a:pPr lvl="2">
              <a:defRPr sz="1800"/>
            </a:pPr>
            <a:r>
              <a:rPr sz="3200"/>
              <a:t>Brødtekst, niveau tre</a:t>
            </a:r>
          </a:p>
          <a:p>
            <a:pPr lvl="3">
              <a:defRPr sz="1800"/>
            </a:pPr>
            <a:r>
              <a:rPr sz="3200"/>
              <a:t>Brødtekst, niveau fire</a:t>
            </a:r>
          </a:p>
          <a:p>
            <a:pPr lvl="4">
              <a:defRPr sz="1800"/>
            </a:pPr>
            <a:r>
              <a:rPr sz="3200"/>
              <a:t>Brødtekst, niveau fem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Titeltekst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Brødtekst, niveau et</a:t>
            </a:r>
          </a:p>
          <a:p>
            <a:pPr lvl="1">
              <a:defRPr sz="1800"/>
            </a:pPr>
            <a:r>
              <a:rPr sz="3200"/>
              <a:t>Brødtekst, niveau to</a:t>
            </a:r>
          </a:p>
          <a:p>
            <a:pPr lvl="2">
              <a:defRPr sz="1800"/>
            </a:pPr>
            <a:r>
              <a:rPr sz="3200"/>
              <a:t>Brødtekst, niveau tre</a:t>
            </a:r>
          </a:p>
          <a:p>
            <a:pPr lvl="3">
              <a:defRPr sz="1800"/>
            </a:pPr>
            <a:r>
              <a:rPr sz="3200"/>
              <a:t>Brødtekst, niveau fire</a:t>
            </a:r>
          </a:p>
          <a:p>
            <a:pPr lvl="4">
              <a:defRPr sz="1800"/>
            </a:pPr>
            <a:r>
              <a:rPr sz="3200"/>
              <a:t>Brødtekst, niveau fem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Titeltekst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Brødtekst, niveau et</a:t>
            </a:r>
          </a:p>
          <a:p>
            <a:pPr lvl="1">
              <a:defRPr sz="1800"/>
            </a:pPr>
            <a:r>
              <a:rPr sz="3200"/>
              <a:t>Brødtekst, niveau to</a:t>
            </a:r>
          </a:p>
          <a:p>
            <a:pPr lvl="2">
              <a:defRPr sz="1800"/>
            </a:pPr>
            <a:r>
              <a:rPr sz="3200"/>
              <a:t>Brødtekst, niveau tre</a:t>
            </a:r>
          </a:p>
          <a:p>
            <a:pPr lvl="3">
              <a:defRPr sz="1800"/>
            </a:pPr>
            <a:r>
              <a:rPr sz="3200"/>
              <a:t>Brødtekst, niveau fire</a:t>
            </a:r>
          </a:p>
          <a:p>
            <a:pPr lvl="4">
              <a:defRPr sz="1800"/>
            </a:pPr>
            <a:r>
              <a:rPr sz="3200"/>
              <a:t>Brødtekst, niveau fem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Titeltekst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Brødtekst, niveau fem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Titeltekst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Brødtekst, niveau et</a:t>
            </a:r>
          </a:p>
          <a:p>
            <a:pPr lvl="1">
              <a:defRPr sz="1800"/>
            </a:pPr>
            <a:r>
              <a:rPr sz="2800"/>
              <a:t>Brødtekst, niveau to</a:t>
            </a:r>
          </a:p>
          <a:p>
            <a:pPr lvl="2">
              <a:defRPr sz="1800"/>
            </a:pPr>
            <a:r>
              <a:rPr sz="2800"/>
              <a:t>Brødtekst, niveau tre</a:t>
            </a:r>
          </a:p>
          <a:p>
            <a:pPr lvl="3">
              <a:defRPr sz="1800"/>
            </a:pPr>
            <a:r>
              <a:rPr sz="2800"/>
              <a:t>Brødtekst, niveau fire</a:t>
            </a:r>
          </a:p>
          <a:p>
            <a:pPr lvl="4">
              <a:defRPr sz="1800"/>
            </a:pPr>
            <a:r>
              <a:rPr sz="2800"/>
              <a:t>Brødtekst, niveau fem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Titeltekst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Brødtekst, niveau et</a:t>
            </a:r>
          </a:p>
          <a:p>
            <a:pPr lvl="1">
              <a:defRPr sz="1800" b="0"/>
            </a:pPr>
            <a:r>
              <a:rPr sz="2400" b="1"/>
              <a:t>Brødtekst, niveau to</a:t>
            </a:r>
          </a:p>
          <a:p>
            <a:pPr lvl="2">
              <a:defRPr sz="1800" b="0"/>
            </a:pPr>
            <a:r>
              <a:rPr sz="2400" b="1"/>
              <a:t>Brødtekst, niveau tre</a:t>
            </a:r>
          </a:p>
          <a:p>
            <a:pPr lvl="3">
              <a:defRPr sz="1800" b="0"/>
            </a:pPr>
            <a:r>
              <a:rPr sz="2400" b="1"/>
              <a:t>Brødtekst, niveau fire</a:t>
            </a:r>
          </a:p>
          <a:p>
            <a:pPr lvl="4">
              <a:defRPr sz="1800" b="0"/>
            </a:pPr>
            <a:r>
              <a:rPr sz="2400" b="1"/>
              <a:t>Brødtekst, niveau fem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Titeltekst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Titeltekst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Brødtekst, niveau et</a:t>
            </a:r>
          </a:p>
          <a:p>
            <a:pPr lvl="1">
              <a:defRPr sz="1800"/>
            </a:pPr>
            <a:r>
              <a:rPr sz="3200"/>
              <a:t>Brødtekst, niveau to</a:t>
            </a:r>
          </a:p>
          <a:p>
            <a:pPr lvl="2">
              <a:defRPr sz="1800"/>
            </a:pPr>
            <a:r>
              <a:rPr sz="3200"/>
              <a:t>Brødtekst, niveau tre</a:t>
            </a:r>
          </a:p>
          <a:p>
            <a:pPr lvl="3">
              <a:defRPr sz="1800"/>
            </a:pPr>
            <a:r>
              <a:rPr sz="3200"/>
              <a:t>Brødtekst, niveau fire</a:t>
            </a:r>
          </a:p>
          <a:p>
            <a:pPr lvl="4">
              <a:defRPr sz="1800"/>
            </a:pPr>
            <a:r>
              <a:rPr sz="3200"/>
              <a:t>Brødtekst, niveau fem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Titeltekst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Brødtekst, niveau et</a:t>
            </a:r>
          </a:p>
          <a:p>
            <a:pPr lvl="1">
              <a:defRPr sz="1800"/>
            </a:pPr>
            <a:r>
              <a:rPr sz="1400"/>
              <a:t>Brødtekst, niveau to</a:t>
            </a:r>
          </a:p>
          <a:p>
            <a:pPr lvl="2">
              <a:defRPr sz="1800"/>
            </a:pPr>
            <a:r>
              <a:rPr sz="1400"/>
              <a:t>Brødtekst, niveau tre</a:t>
            </a:r>
          </a:p>
          <a:p>
            <a:pPr lvl="3">
              <a:defRPr sz="1800"/>
            </a:pPr>
            <a:r>
              <a:rPr sz="1400"/>
              <a:t>Brødtekst, niveau fire</a:t>
            </a:r>
          </a:p>
          <a:p>
            <a:pPr lvl="4">
              <a:defRPr sz="1800"/>
            </a:pPr>
            <a:r>
              <a:rPr sz="1400"/>
              <a:t>Brødtekst, niveau fem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Brødtekst, niveau et</a:t>
            </a:r>
          </a:p>
          <a:p>
            <a:pPr lvl="1">
              <a:defRPr sz="1800"/>
            </a:pPr>
            <a:r>
              <a:rPr sz="3200"/>
              <a:t>Brødtekst, niveau to</a:t>
            </a:r>
          </a:p>
          <a:p>
            <a:pPr lvl="2">
              <a:defRPr sz="1800"/>
            </a:pPr>
            <a:r>
              <a:rPr sz="3200"/>
              <a:t>Brødtekst, niveau tre</a:t>
            </a:r>
          </a:p>
          <a:p>
            <a:pPr lvl="3">
              <a:defRPr sz="1800"/>
            </a:pPr>
            <a:r>
              <a:rPr sz="3200"/>
              <a:t>Brødtekst, niveau fire</a:t>
            </a:r>
          </a:p>
          <a:p>
            <a:pPr lvl="4">
              <a:defRPr sz="1800"/>
            </a:pPr>
            <a:r>
              <a:rPr sz="3200"/>
              <a:t>Brødtekst, niveau fem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3124200" y="6404292"/>
            <a:ext cx="2895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Hjørring Kommune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</a:t>
            </a:fld>
            <a:endParaRPr sz="1200">
              <a:solidFill>
                <a:srgbClr val="888888"/>
              </a:solidFill>
            </a:endParaRPr>
          </a:p>
        </p:txBody>
      </p:sp>
      <p:grpSp>
        <p:nvGrpSpPr>
          <p:cNvPr id="53" name="Group 53"/>
          <p:cNvGrpSpPr/>
          <p:nvPr/>
        </p:nvGrpSpPr>
        <p:grpSpPr>
          <a:xfrm>
            <a:off x="899591" y="685591"/>
            <a:ext cx="7344818" cy="383541"/>
            <a:chOff x="0" y="0"/>
            <a:chExt cx="7344816" cy="383540"/>
          </a:xfrm>
        </p:grpSpPr>
        <p:sp>
          <p:nvSpPr>
            <p:cNvPr id="51" name="Shape 51"/>
            <p:cNvSpPr/>
            <p:nvPr/>
          </p:nvSpPr>
          <p:spPr>
            <a:xfrm>
              <a:off x="0" y="7104"/>
              <a:ext cx="7344817" cy="369333"/>
            </a:xfrm>
            <a:prstGeom prst="roundRect">
              <a:avLst>
                <a:gd name="adj" fmla="val 7500"/>
              </a:avLst>
            </a:prstGeom>
            <a:solidFill>
              <a:srgbClr val="4F81B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8104" y="-1"/>
              <a:ext cx="7328608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000">
                  <a:solidFill>
                    <a:srgbClr val="FFFFFF"/>
                  </a:solidFill>
                </a:rPr>
                <a:t>Socialtilsyn Nord – status</a:t>
              </a:r>
            </a:p>
          </p:txBody>
        </p:sp>
      </p:grpSp>
      <p:sp>
        <p:nvSpPr>
          <p:cNvPr id="54" name="Shape 54"/>
          <p:cNvSpPr/>
          <p:nvPr/>
        </p:nvSpPr>
        <p:spPr>
          <a:xfrm>
            <a:off x="863587" y="1656611"/>
            <a:ext cx="7416826" cy="397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200000"/>
              </a:lnSpc>
            </a:pPr>
            <a:r>
              <a:t>Historik:</a:t>
            </a:r>
          </a:p>
          <a:p>
            <a:pPr marL="222250" lvl="0" indent="-222250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Drift pr. 1. januar 2014</a:t>
            </a:r>
          </a:p>
          <a:p>
            <a:pPr marL="222250" lvl="0" indent="-222250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Manglende erfaringsgrundlag		dimensionering med udgangspunkt i DUT-forudsætninger og bedste faglige vurderinger af tilsynsopgavens omfang</a:t>
            </a:r>
          </a:p>
          <a:p>
            <a:pPr marL="222250" lvl="0" indent="-222250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Budgetlægning på baggrund af </a:t>
            </a:r>
          </a:p>
          <a:p>
            <a:pPr marL="679450" lvl="1" indent="-222250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Dimensionering af tilsynsopgaven (fælles for de 5 socialtilsyn)</a:t>
            </a:r>
          </a:p>
          <a:p>
            <a:pPr marL="679450" lvl="1" indent="-222250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Lokale forhold:</a:t>
            </a:r>
          </a:p>
          <a:p>
            <a:pPr marL="1593850" lvl="3" indent="-222250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antal sociale tilbud og plejefamilier</a:t>
            </a:r>
          </a:p>
          <a:p>
            <a:pPr marL="1593850" lvl="3" indent="-222250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lønniveau, husleje, kørselsomkostninger, overhead samt etableringsomkostninger</a:t>
            </a:r>
          </a:p>
          <a:p>
            <a:pPr marL="222250" lvl="0" indent="-222250">
              <a:lnSpc>
                <a:spcPct val="200000"/>
              </a:lnSpc>
              <a:buSzPct val="100000"/>
              <a:buFont typeface="Arial"/>
              <a:buChar char="•"/>
            </a:pPr>
            <a:r>
              <a:rPr sz="1400"/>
              <a:t>Budgettet opdelt i Tilbudsområdet (takstfinansiering) og Plejefamilieområdet (objekt finansiering)</a:t>
            </a:r>
          </a:p>
        </p:txBody>
      </p:sp>
      <p:pic>
        <p:nvPicPr>
          <p:cNvPr id="5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35895" y="2572965"/>
            <a:ext cx="676276" cy="1039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3124200" y="6404292"/>
            <a:ext cx="2895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Hjørring Kommune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</a:t>
            </a:fld>
            <a:endParaRPr sz="1200">
              <a:solidFill>
                <a:srgbClr val="888888"/>
              </a:solidFill>
            </a:endParaRPr>
          </a:p>
        </p:txBody>
      </p:sp>
      <p:grpSp>
        <p:nvGrpSpPr>
          <p:cNvPr id="61" name="Group 61"/>
          <p:cNvGrpSpPr/>
          <p:nvPr/>
        </p:nvGrpSpPr>
        <p:grpSpPr>
          <a:xfrm>
            <a:off x="899591" y="685591"/>
            <a:ext cx="7344818" cy="383541"/>
            <a:chOff x="0" y="0"/>
            <a:chExt cx="7344816" cy="383540"/>
          </a:xfrm>
        </p:grpSpPr>
        <p:sp>
          <p:nvSpPr>
            <p:cNvPr id="59" name="Shape 59"/>
            <p:cNvSpPr/>
            <p:nvPr/>
          </p:nvSpPr>
          <p:spPr>
            <a:xfrm>
              <a:off x="0" y="7104"/>
              <a:ext cx="7344817" cy="369333"/>
            </a:xfrm>
            <a:prstGeom prst="roundRect">
              <a:avLst>
                <a:gd name="adj" fmla="val 7500"/>
              </a:avLst>
            </a:prstGeom>
            <a:solidFill>
              <a:srgbClr val="4F81B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8104" y="-1"/>
              <a:ext cx="7328608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000">
                  <a:solidFill>
                    <a:srgbClr val="FFFFFF"/>
                  </a:solidFill>
                </a:rPr>
                <a:t>Socialtilsyn Nord – status</a:t>
              </a:r>
            </a:p>
          </p:txBody>
        </p:sp>
      </p:grpSp>
      <p:sp>
        <p:nvSpPr>
          <p:cNvPr id="62" name="Shape 62"/>
          <p:cNvSpPr/>
          <p:nvPr/>
        </p:nvSpPr>
        <p:spPr>
          <a:xfrm>
            <a:off x="407058" y="1643379"/>
            <a:ext cx="7416825" cy="357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200000"/>
              </a:lnSpc>
            </a:pPr>
            <a:r>
              <a:t>Historik:</a:t>
            </a:r>
          </a:p>
          <a:p>
            <a:pPr marL="222250" lvl="0" indent="-222250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Regulering april 2014 plejefamilieområdet (objektiv finansiering):</a:t>
            </a:r>
          </a:p>
          <a:p>
            <a:pPr marL="679450" lvl="1" indent="-222250" defTabSz="215999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korrektion i antal plejefamilier meldt ind af kommunerne					reduktion af kommunernes objektive finansiering i 2014 (2,1 mio. kr.). </a:t>
            </a:r>
          </a:p>
          <a:p>
            <a:pPr marL="222250" lvl="0" indent="-222250" defTabSz="215999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Etableringsomkostninger 0,8 mio. kr. lavere end oprindelig forudsat </a:t>
            </a:r>
          </a:p>
          <a:p>
            <a:pPr lvl="2" indent="447675" defTabSz="215999">
              <a:lnSpc>
                <a:spcPct val="150000"/>
              </a:lnSpc>
            </a:pPr>
            <a:r>
              <a:rPr sz="1400"/>
              <a:t>(etableringsomkostninger indgår i budgettet for plejefamilier, og afskrives over 2 år, hvorfor  den objektive finansiering vil falde fra 2016). </a:t>
            </a:r>
          </a:p>
          <a:p>
            <a:pPr marL="212725" lvl="1" indent="-222250" defTabSz="215999">
              <a:lnSpc>
                <a:spcPct val="150000"/>
              </a:lnSpc>
              <a:buSzPct val="100000"/>
              <a:buFont typeface="Arial"/>
              <a:buChar char="•"/>
            </a:pPr>
            <a:r>
              <a:rPr sz="1400"/>
              <a:t>Tilbud ”klumper sig sammen” i tilbud med flere afdelinger 					færre tilbud, men stort set samme tilsynsopgave 					faldende indtægtsgrundlag har nødvendiggjort særskilt afregning for tilbud med flere end 2 afdelinger fra 2015</a:t>
            </a:r>
          </a:p>
        </p:txBody>
      </p:sp>
      <p:pic>
        <p:nvPicPr>
          <p:cNvPr id="6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0152" y="2570483"/>
            <a:ext cx="676276" cy="103982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80112" y="4149080"/>
            <a:ext cx="676276" cy="103982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89512" y="4452218"/>
            <a:ext cx="714550" cy="109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3124200" y="6404292"/>
            <a:ext cx="2895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Hjørring Kommune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</a:t>
            </a:fld>
            <a:endParaRPr sz="1200">
              <a:solidFill>
                <a:srgbClr val="888888"/>
              </a:solidFill>
            </a:endParaRPr>
          </a:p>
        </p:txBody>
      </p:sp>
      <p:grpSp>
        <p:nvGrpSpPr>
          <p:cNvPr id="71" name="Group 71"/>
          <p:cNvGrpSpPr/>
          <p:nvPr/>
        </p:nvGrpSpPr>
        <p:grpSpPr>
          <a:xfrm>
            <a:off x="899591" y="685591"/>
            <a:ext cx="7344818" cy="383541"/>
            <a:chOff x="0" y="0"/>
            <a:chExt cx="7344816" cy="383540"/>
          </a:xfrm>
        </p:grpSpPr>
        <p:sp>
          <p:nvSpPr>
            <p:cNvPr id="69" name="Shape 69"/>
            <p:cNvSpPr/>
            <p:nvPr/>
          </p:nvSpPr>
          <p:spPr>
            <a:xfrm>
              <a:off x="0" y="7104"/>
              <a:ext cx="7344817" cy="369333"/>
            </a:xfrm>
            <a:prstGeom prst="roundRect">
              <a:avLst>
                <a:gd name="adj" fmla="val 7500"/>
              </a:avLst>
            </a:prstGeom>
            <a:solidFill>
              <a:srgbClr val="4F81B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8104" y="-1"/>
              <a:ext cx="7328608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000">
                  <a:solidFill>
                    <a:srgbClr val="FFFFFF"/>
                  </a:solidFill>
                </a:rPr>
                <a:t>Socialtilsyn Nord – status</a:t>
              </a:r>
            </a:p>
          </p:txBody>
        </p:sp>
      </p:grpSp>
      <p:sp>
        <p:nvSpPr>
          <p:cNvPr id="72" name="Shape 72"/>
          <p:cNvSpPr/>
          <p:nvPr/>
        </p:nvSpPr>
        <p:spPr>
          <a:xfrm>
            <a:off x="899591" y="1556791"/>
            <a:ext cx="7416826" cy="3856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200000"/>
              </a:lnSpc>
            </a:pPr>
            <a:r>
              <a:t>Budget 2014-2015 (2015-priser):</a:t>
            </a:r>
          </a:p>
          <a:p>
            <a:pPr lvl="0">
              <a:lnSpc>
                <a:spcPct val="200000"/>
              </a:lnSpc>
            </a:pPr>
            <a:endParaRPr/>
          </a:p>
          <a:p>
            <a:pPr lvl="0">
              <a:lnSpc>
                <a:spcPct val="200000"/>
              </a:lnSpc>
            </a:pPr>
            <a:endParaRPr/>
          </a:p>
          <a:p>
            <a:pPr lvl="0">
              <a:lnSpc>
                <a:spcPct val="200000"/>
              </a:lnSpc>
            </a:pPr>
            <a:endParaRPr/>
          </a:p>
          <a:p>
            <a:pPr lvl="0">
              <a:lnSpc>
                <a:spcPct val="200000"/>
              </a:lnSpc>
            </a:pPr>
            <a:endParaRPr/>
          </a:p>
          <a:p>
            <a:pPr lvl="0">
              <a:lnSpc>
                <a:spcPct val="200000"/>
              </a:lnSpc>
            </a:pPr>
            <a:endParaRPr/>
          </a:p>
          <a:p>
            <a:pPr marL="285750" lvl="0" indent="-285750">
              <a:lnSpc>
                <a:spcPct val="150000"/>
              </a:lnSpc>
              <a:buSzPct val="100000"/>
              <a:buFont typeface="Arial"/>
              <a:buChar char="•"/>
            </a:pPr>
            <a:endParaRPr sz="1600"/>
          </a:p>
          <a:p>
            <a:pPr marL="222250" lvl="0" indent="-222250">
              <a:lnSpc>
                <a:spcPct val="200000"/>
              </a:lnSpc>
              <a:buSzPct val="100000"/>
              <a:buFont typeface="Arial"/>
              <a:buChar char="•"/>
            </a:pPr>
            <a:r>
              <a:rPr sz="1400"/>
              <a:t>Korrigeret budget 2014</a:t>
            </a:r>
          </a:p>
        </p:txBody>
      </p:sp>
      <p:pic>
        <p:nvPicPr>
          <p:cNvPr id="7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27983" y="3119436"/>
            <a:ext cx="676276" cy="207964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4" name="Table 74"/>
          <p:cNvGraphicFramePr/>
          <p:nvPr/>
        </p:nvGraphicFramePr>
        <p:xfrm>
          <a:off x="1007604" y="2456500"/>
          <a:ext cx="7128792" cy="196217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168352"/>
                <a:gridCol w="864096"/>
                <a:gridCol w="1224136"/>
                <a:gridCol w="792088"/>
                <a:gridCol w="1080120"/>
              </a:tblGrid>
              <a:tr h="405024">
                <a:tc>
                  <a:txBody>
                    <a:bodyPr/>
                    <a:lstStyle/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2014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2015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56268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600" b="1" i="1"/>
                        <a:t>Antal</a:t>
                      </a:r>
                    </a:p>
                  </a:txBody>
                  <a:tcPr marL="45720" marR="4572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600" b="1" i="1"/>
                        <a:t>Budget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600" b="1" i="1"/>
                        <a:t>(mio. kr.)</a:t>
                      </a:r>
                    </a:p>
                  </a:txBody>
                  <a:tcPr marL="45720" marR="4572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600" b="1" i="1"/>
                        <a:t>Antal</a:t>
                      </a:r>
                    </a:p>
                  </a:txBody>
                  <a:tcPr marL="45720" marR="4572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600" b="1" i="1"/>
                        <a:t>Budget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600" b="1" i="1"/>
                        <a:t>(mio. kr.)</a:t>
                      </a:r>
                    </a:p>
                  </a:txBody>
                  <a:tcPr marL="45720" marR="4572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 b="1" i="1"/>
                        <a:t>Sociale tilbud (takstfinansieret)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417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19,24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395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19,31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 b="1" i="1"/>
                        <a:t>Plejefamilier (objektivt finansieret)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1.127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15,82*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1.303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15,26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600" b="1" i="1"/>
                        <a:t>I alt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35,06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600" b="1" i="1"/>
                        <a:t>34,57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3124200" y="6404292"/>
            <a:ext cx="2895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Hjørring Kommune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4</a:t>
            </a:fld>
            <a:endParaRPr sz="1200">
              <a:solidFill>
                <a:srgbClr val="888888"/>
              </a:solidFill>
            </a:endParaRPr>
          </a:p>
        </p:txBody>
      </p:sp>
      <p:grpSp>
        <p:nvGrpSpPr>
          <p:cNvPr id="80" name="Group 80"/>
          <p:cNvGrpSpPr/>
          <p:nvPr/>
        </p:nvGrpSpPr>
        <p:grpSpPr>
          <a:xfrm>
            <a:off x="899591" y="685591"/>
            <a:ext cx="7344818" cy="383541"/>
            <a:chOff x="0" y="0"/>
            <a:chExt cx="7344816" cy="383540"/>
          </a:xfrm>
        </p:grpSpPr>
        <p:sp>
          <p:nvSpPr>
            <p:cNvPr id="78" name="Shape 78"/>
            <p:cNvSpPr/>
            <p:nvPr/>
          </p:nvSpPr>
          <p:spPr>
            <a:xfrm>
              <a:off x="0" y="7104"/>
              <a:ext cx="7344817" cy="369333"/>
            </a:xfrm>
            <a:prstGeom prst="roundRect">
              <a:avLst>
                <a:gd name="adj" fmla="val 7500"/>
              </a:avLst>
            </a:prstGeom>
            <a:solidFill>
              <a:srgbClr val="4F81B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8104" y="-1"/>
              <a:ext cx="7328608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000">
                  <a:solidFill>
                    <a:srgbClr val="FFFFFF"/>
                  </a:solidFill>
                </a:rPr>
                <a:t>Socialtilsyn Nord – status</a:t>
              </a:r>
            </a:p>
          </p:txBody>
        </p:sp>
      </p:grpSp>
      <p:graphicFrame>
        <p:nvGraphicFramePr>
          <p:cNvPr id="81" name="Table 81"/>
          <p:cNvGraphicFramePr/>
          <p:nvPr/>
        </p:nvGraphicFramePr>
        <p:xfrm>
          <a:off x="825345" y="1535453"/>
          <a:ext cx="7434146" cy="981087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35229"/>
                <a:gridCol w="1224136"/>
                <a:gridCol w="1128254"/>
                <a:gridCol w="901026"/>
                <a:gridCol w="884902"/>
                <a:gridCol w="691295"/>
                <a:gridCol w="207395"/>
                <a:gridCol w="815802"/>
                <a:gridCol w="101600"/>
                <a:gridCol w="844505"/>
              </a:tblGrid>
              <a:tr h="56317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Takstkategorier (antal pladser)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Tilsyn med døgntilbud (og re-godkendelse i 2015) 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Ny godkendelse af døgntilbud 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Væsentlig ændring af eksisterende godkendelse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Skærpet tilsyn 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Budget Plejefamilie-området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Budget pr. plejefamile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</a:tr>
              <a:tr h="164830">
                <a:tc rowSpan="4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b="1"/>
                        <a:t>Nord</a:t>
                      </a:r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1-7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34.245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16.882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8.441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8.561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15.261.316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         11.712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8-24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41.094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20.258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10.129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10.273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25-49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68.490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33.763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16.882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17.122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50+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102.734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50.645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25.322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25.684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71698">
                <a:tc rowSpan="4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b="1"/>
                        <a:t>Midt</a:t>
                      </a:r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1-7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33.613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16.209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8.104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8.403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25.834.101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         13.034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8-24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40.336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19.451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9.725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10.084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25-49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67.227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32.418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16.209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16.807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50+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100.840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48.627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24.313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25.210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endParaRPr/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endParaRPr/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endParaRPr/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endParaRPr/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endParaRPr/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64830">
                <a:tc rowSpan="4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b="1"/>
                        <a:t>Syd</a:t>
                      </a:r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1-7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31.513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19.922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9.961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7.879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25.765.148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         13.971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8-24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37.815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23.907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11.953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9.454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25-49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63.025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39.845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19.922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15.756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50+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94.538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59.767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29.883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23.634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64830">
                <a:tc rowSpan="4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b="1"/>
                        <a:t>Øst</a:t>
                      </a:r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1-7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31.573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21.329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10.664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7.893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24.615.000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         14.435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8-24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37.888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25.594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12.797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9.472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25-49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63.147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42.657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21.329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15.787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50+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94.720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63.986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31.993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23.680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64830">
                <a:tc rowSpan="4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b="1"/>
                        <a:t>HS</a:t>
                      </a:r>
                    </a:p>
                  </a:txBody>
                  <a:tcPr marL="6868" marR="6868" marT="6868" marB="6868" anchor="ctr" horzOverflow="overflow">
                    <a:lnL w="12700">
                      <a:miter lim="400000"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1-7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28.378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22.876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11.438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7.094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17.403.866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                14.952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8-24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34.054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27.451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13.726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8.513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25-49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56.756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45.752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22.876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14.189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483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50+ </a:t>
                      </a:r>
                    </a:p>
                  </a:txBody>
                  <a:tcPr marL="6868" marR="6868" marT="6868" marB="6868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85.134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68.628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34.314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000"/>
                        <a:t>21.283</a:t>
                      </a:r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868" marR="6868" marT="6868" marB="6868" anchor="b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Skærmshow (4:3)</PresentationFormat>
  <Paragraphs>178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 Neue</vt:lpstr>
      <vt:lpstr>Verdana</vt:lpstr>
      <vt:lpstr>Default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Anna Paulin Pedersen</dc:creator>
  <cp:lastModifiedBy>Anna Paulin Pedersen</cp:lastModifiedBy>
  <cp:revision>1</cp:revision>
  <dcterms:modified xsi:type="dcterms:W3CDTF">2016-11-15T08:49:17Z</dcterms:modified>
</cp:coreProperties>
</file>